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104063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jOfnLtfSYmI8wrxtc/kPDDqLqj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1B813F6-AD80-48B2-BA3E-CD76A9DFED91}">
  <a:tblStyle styleId="{81B813F6-AD80-48B2-BA3E-CD76A9DFED91}" styleName="Table_0">
    <a:wholeTbl>
      <a:tcTxStyle b="off" i="off">
        <a:font>
          <a:latin typeface="Lucida Sans Unicode"/>
          <a:ea typeface="Lucida Sans Unicode"/>
          <a:cs typeface="Lucida Sans Unicode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1"/>
          </a:solidFill>
        </a:fill>
      </a:tcStyle>
    </a:wholeTbl>
    <a:band1H>
      <a:tcTxStyle/>
      <a:tcStyle>
        <a:tcBdr/>
        <a:fill>
          <a:solidFill>
            <a:srgbClr val="CDD5E3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5E3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Lucida Sans Unicode"/>
          <a:ea typeface="Lucida Sans Unicode"/>
          <a:cs typeface="Lucida Sans Unicode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Lucida Sans Unicode"/>
          <a:ea typeface="Lucida Sans Unicode"/>
          <a:cs typeface="Lucida Sans Unicode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Lucida Sans Unicode"/>
          <a:ea typeface="Lucida Sans Unicode"/>
          <a:cs typeface="Lucida Sans Unicode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Lucida Sans Unicode"/>
          <a:ea typeface="Lucida Sans Unicode"/>
          <a:cs typeface="Lucida Sans Unicode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1738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84225" y="767575"/>
            <a:ext cx="473625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400" y="4861425"/>
            <a:ext cx="5683225" cy="4605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 txBox="1">
            <a:spLocks noGrp="1"/>
          </p:cNvSpPr>
          <p:nvPr>
            <p:ph type="body" idx="1"/>
          </p:nvPr>
        </p:nvSpPr>
        <p:spPr>
          <a:xfrm>
            <a:off x="710400" y="4861425"/>
            <a:ext cx="56832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25" y="767575"/>
            <a:ext cx="473625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>
            <a:spLocks noGrp="1"/>
          </p:cNvSpPr>
          <p:nvPr>
            <p:ph type="body" idx="1"/>
          </p:nvPr>
        </p:nvSpPr>
        <p:spPr>
          <a:xfrm>
            <a:off x="710400" y="4861425"/>
            <a:ext cx="56832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25" y="767575"/>
            <a:ext cx="473625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ababce45c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25" y="767575"/>
            <a:ext cx="4736400" cy="383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ababce45c2_0_0:notes"/>
          <p:cNvSpPr txBox="1">
            <a:spLocks noGrp="1"/>
          </p:cNvSpPr>
          <p:nvPr>
            <p:ph type="body" idx="1"/>
          </p:nvPr>
        </p:nvSpPr>
        <p:spPr>
          <a:xfrm>
            <a:off x="710400" y="4861425"/>
            <a:ext cx="5683200" cy="460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ababce45c2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25" y="767575"/>
            <a:ext cx="4736400" cy="383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ababce45c2_0_6:notes"/>
          <p:cNvSpPr txBox="1">
            <a:spLocks noGrp="1"/>
          </p:cNvSpPr>
          <p:nvPr>
            <p:ph type="body" idx="1"/>
          </p:nvPr>
        </p:nvSpPr>
        <p:spPr>
          <a:xfrm>
            <a:off x="710400" y="4861425"/>
            <a:ext cx="5683200" cy="460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b60034406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25" y="767575"/>
            <a:ext cx="4736400" cy="383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b600344066_0_0:notes"/>
          <p:cNvSpPr txBox="1">
            <a:spLocks noGrp="1"/>
          </p:cNvSpPr>
          <p:nvPr>
            <p:ph type="body" idx="1"/>
          </p:nvPr>
        </p:nvSpPr>
        <p:spPr>
          <a:xfrm>
            <a:off x="710400" y="4861425"/>
            <a:ext cx="5683200" cy="460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b615f580b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25" y="767575"/>
            <a:ext cx="4736400" cy="383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b615f580b3_0_0:notes"/>
          <p:cNvSpPr txBox="1">
            <a:spLocks noGrp="1"/>
          </p:cNvSpPr>
          <p:nvPr>
            <p:ph type="body" idx="1"/>
          </p:nvPr>
        </p:nvSpPr>
        <p:spPr>
          <a:xfrm>
            <a:off x="710400" y="4861425"/>
            <a:ext cx="5683200" cy="460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ababce45c2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25" y="767575"/>
            <a:ext cx="4736400" cy="383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ababce45c2_0_12:notes"/>
          <p:cNvSpPr txBox="1">
            <a:spLocks noGrp="1"/>
          </p:cNvSpPr>
          <p:nvPr>
            <p:ph type="body" idx="1"/>
          </p:nvPr>
        </p:nvSpPr>
        <p:spPr>
          <a:xfrm>
            <a:off x="710400" y="4861425"/>
            <a:ext cx="5683200" cy="460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ababce45c2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25" y="767575"/>
            <a:ext cx="4736400" cy="383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ababce45c2_0_18:notes"/>
          <p:cNvSpPr txBox="1">
            <a:spLocks noGrp="1"/>
          </p:cNvSpPr>
          <p:nvPr>
            <p:ph type="body" idx="1"/>
          </p:nvPr>
        </p:nvSpPr>
        <p:spPr>
          <a:xfrm>
            <a:off x="710400" y="4861425"/>
            <a:ext cx="5683200" cy="460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>
            <a:gsLst>
              <a:gs pos="0">
                <a:srgbClr val="104882"/>
              </a:gs>
              <a:gs pos="55000">
                <a:srgbClr val="5688CB"/>
              </a:gs>
              <a:gs pos="100000">
                <a:srgbClr val="104882"/>
              </a:gs>
            </a:gsLst>
            <a:lin ang="3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7" name="Google Shape;17;p4"/>
          <p:cNvSpPr txBox="1"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ucida Sans"/>
              <a:buNone/>
              <a:defRPr sz="48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R="64008" lvl="0" algn="r">
              <a:spcBef>
                <a:spcPts val="400"/>
              </a:spcBef>
              <a:spcAft>
                <a:spcPts val="0"/>
              </a:spcAft>
              <a:buSzPts val="1836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324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grpSp>
        <p:nvGrpSpPr>
          <p:cNvPr id="19" name="Google Shape;19;p4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20" name="Google Shape;20;p4"/>
            <p:cNvSpPr/>
            <p:nvPr/>
          </p:nvSpPr>
          <p:spPr>
            <a:xfrm>
              <a:off x="1687513" y="4832896"/>
              <a:ext cx="7456487" cy="518816"/>
            </a:xfrm>
            <a:custGeom>
              <a:avLst/>
              <a:gdLst/>
              <a:ahLst/>
              <a:cxnLst/>
              <a:rect l="l" t="t" r="r" b="b"/>
              <a:pathLst>
                <a:path w="4697" h="367" extrusionOk="0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A1B4D2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sp>
          <p:nvSpPr>
            <p:cNvPr id="21" name="Google Shape;21;p4"/>
            <p:cNvSpPr/>
            <p:nvPr/>
          </p:nvSpPr>
          <p:spPr>
            <a:xfrm>
              <a:off x="35443" y="5135526"/>
              <a:ext cx="9108557" cy="838200"/>
            </a:xfrm>
            <a:custGeom>
              <a:avLst/>
              <a:gdLst/>
              <a:ahLst/>
              <a:cxnLst/>
              <a:rect l="l" t="t" r="r" b="b"/>
              <a:pathLst>
                <a:path w="5760" h="528" extrusionOk="0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sp>
          <p:nvSpPr>
            <p:cNvPr id="22" name="Google Shape;22;p4"/>
            <p:cNvSpPr/>
            <p:nvPr/>
          </p:nvSpPr>
          <p:spPr>
            <a:xfrm>
              <a:off x="0" y="4883888"/>
              <a:ext cx="9144000" cy="1981200"/>
            </a:xfrm>
            <a:custGeom>
              <a:avLst/>
              <a:gdLst/>
              <a:ahLst/>
              <a:cxnLst/>
              <a:rect l="l" t="t" r="r" b="b"/>
              <a:pathLst>
                <a:path w="5760" h="1248" extrusionOk="0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 amt="50000"/>
              </a:blip>
              <a:tile tx="0" ty="0" sx="50000" sy="50000" flip="none" algn="t"/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cxnSp>
          <p:nvCxnSpPr>
            <p:cNvPr id="23" name="Google Shape;23;p4"/>
            <p:cNvCxnSpPr/>
            <p:nvPr/>
          </p:nvCxnSpPr>
          <p:spPr>
            <a:xfrm>
              <a:off x="-3765" y="4880373"/>
              <a:ext cx="9147765" cy="839943"/>
            </a:xfrm>
            <a:prstGeom prst="straightConnector1">
              <a:avLst/>
            </a:prstGeom>
            <a:noFill/>
            <a:ln w="12050" cap="flat" cmpd="sng">
              <a:solidFill>
                <a:srgbClr val="98AC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E8EBF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0" lvl="1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0" lvl="2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0" lvl="3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0" lvl="4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0" lvl="5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0" lvl="6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0" lvl="7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0" lvl="8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vertikaler Text" type="vertTx">
  <p:cSld name="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body" idx="1"/>
          </p:nvPr>
        </p:nvSpPr>
        <p:spPr>
          <a:xfrm rot="5400000">
            <a:off x="2378964" y="-440436"/>
            <a:ext cx="4386071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kaler Titel und Text" type="vertTitleAndTx">
  <p:cSld name="VERTICAL_TITLE_AND_VERTICAL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 rot="5400000">
            <a:off x="4936367" y="2182285"/>
            <a:ext cx="5592761" cy="177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 rot="5400000">
            <a:off x="823120" y="-91279"/>
            <a:ext cx="5592760" cy="63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nittsüberschrift" type="secHead">
  <p:cSld name="SECTION_HEADER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Lucida Sans"/>
              <a:buNone/>
              <a:defRPr sz="48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564"/>
              <a:buNone/>
              <a:defRPr sz="23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39" name="Google Shape;39;p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285C93"/>
              </a:gs>
              <a:gs pos="72000">
                <a:srgbClr val="5B88C6"/>
              </a:gs>
              <a:gs pos="100000">
                <a:srgbClr val="84A2CE"/>
              </a:gs>
            </a:gsLst>
            <a:lin ang="16200000" scaled="0"/>
          </a:gradFill>
          <a:ln w="9525" cap="rnd" cmpd="sng">
            <a:solidFill>
              <a:srgbClr val="2F567E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40" name="Google Shape;40;p6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285C93"/>
              </a:gs>
              <a:gs pos="72000">
                <a:srgbClr val="5B88C6"/>
              </a:gs>
              <a:gs pos="100000">
                <a:srgbClr val="84A2CE"/>
              </a:gs>
            </a:gsLst>
            <a:lin ang="16200000" scaled="0"/>
          </a:gradFill>
          <a:ln w="9525" cap="rnd" cmpd="sng">
            <a:solidFill>
              <a:srgbClr val="2F567E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wei Inhalte" type="twoObj">
  <p:cSld name="TWO_OBJECTS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9504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marL="914400" lvl="1" indent="-381000" algn="l"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marL="1371600" lvl="2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648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9504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marL="914400" lvl="1" indent="-381000" algn="l"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marL="1371600" lvl="2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gleich" type="twoTxTwoObj">
  <p:cSld name="TWO_OBJECTS_WITH_TEXT">
    <p:bg>
      <p:bgPr>
        <a:blipFill rotWithShape="1">
          <a:blip r:embed="rId2">
            <a:alphaModFix/>
          </a:blip>
          <a:tile tx="0" ty="0" sx="50000" sy="50000" flip="none" algn="tl"/>
        </a:blip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w="96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32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2"/>
          </p:nvPr>
        </p:nvSpPr>
        <p:spPr>
          <a:xfrm>
            <a:off x="4645026" y="5410200"/>
            <a:ext cx="4041775" cy="762000"/>
          </a:xfrm>
          <a:prstGeom prst="rect">
            <a:avLst/>
          </a:prstGeom>
          <a:solidFill>
            <a:schemeClr val="accent1"/>
          </a:solidFill>
          <a:ln w="96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32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3"/>
          </p:nvPr>
        </p:nvSpPr>
        <p:spPr>
          <a:xfrm>
            <a:off x="457200" y="1444294"/>
            <a:ext cx="4040188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2232" algn="l">
              <a:spcBef>
                <a:spcPts val="400"/>
              </a:spcBef>
              <a:spcAft>
                <a:spcPts val="0"/>
              </a:spcAft>
              <a:buSzPts val="1632"/>
              <a:buChar char="🞂"/>
              <a:defRPr sz="2400"/>
            </a:lvl1pPr>
            <a:lvl2pPr marL="914400" lvl="1" indent="-355600" algn="l"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4"/>
          </p:nvPr>
        </p:nvSpPr>
        <p:spPr>
          <a:xfrm>
            <a:off x="4645025" y="1444294"/>
            <a:ext cx="4041775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2232" algn="l">
              <a:spcBef>
                <a:spcPts val="0"/>
              </a:spcBef>
              <a:spcAft>
                <a:spcPts val="0"/>
              </a:spcAft>
              <a:buSzPts val="1632"/>
              <a:buChar char="🞂"/>
              <a:defRPr sz="2400"/>
            </a:lvl1pPr>
            <a:lvl2pPr marL="914400" lvl="1" indent="-355600" algn="l"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r Titel" type="titleOnly">
  <p:cSld name="TITLE_ONLY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r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nhalt mit Überschrift" type="objTx">
  <p:cSld name="OBJECT_WITH_CAPTION_TEXT">
    <p:bg>
      <p:bgPr>
        <a:blipFill rotWithShape="1">
          <a:blip r:embed="rId2">
            <a:alphaModFix/>
          </a:blip>
          <a:tile tx="0" ty="0" sx="50000" sy="50000" flip="none" algn="tl"/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Lucida Sans"/>
              <a:buNone/>
              <a:defRPr sz="2500" b="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4419600" y="5355102"/>
            <a:ext cx="3974592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spcBef>
                <a:spcPts val="400"/>
              </a:spcBef>
              <a:spcAft>
                <a:spcPts val="0"/>
              </a:spcAft>
              <a:buSzPts val="1088"/>
              <a:buNone/>
              <a:defRPr sz="1600"/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2"/>
          </p:nvPr>
        </p:nvSpPr>
        <p:spPr>
          <a:xfrm>
            <a:off x="914400" y="274320"/>
            <a:ext cx="7479792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6776" algn="l">
              <a:spcBef>
                <a:spcPts val="400"/>
              </a:spcBef>
              <a:spcAft>
                <a:spcPts val="0"/>
              </a:spcAft>
              <a:buSzPts val="2176"/>
              <a:buChar char="🞂"/>
              <a:defRPr sz="3200"/>
            </a:lvl1pPr>
            <a:lvl2pPr marL="914400" lvl="1" indent="-406400" algn="l">
              <a:spcBef>
                <a:spcPts val="324"/>
              </a:spcBef>
              <a:spcAft>
                <a:spcPts val="0"/>
              </a:spcAft>
              <a:buSzPts val="2800"/>
              <a:buChar char="◦"/>
              <a:defRPr sz="2800"/>
            </a:lvl2pPr>
            <a:lvl3pPr marL="1371600" lvl="2" indent="-381000" algn="l">
              <a:spcBef>
                <a:spcPts val="35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ild mit Überschrift" type="picTx">
  <p:cSld name="PICTURE_WITH_CAPTION_TEXT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>
            <a:off x="1141232" y="5443402"/>
            <a:ext cx="7162800" cy="648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marR="18288" lvl="0" indent="-228600" algn="r">
              <a:spcBef>
                <a:spcPts val="400"/>
              </a:spcBef>
              <a:spcAft>
                <a:spcPts val="0"/>
              </a:spcAft>
              <a:buSzPts val="952"/>
              <a:buNone/>
              <a:defRPr sz="1400"/>
            </a:lvl1pPr>
            <a:lvl2pPr marL="914400" lvl="1" indent="-304800" algn="l">
              <a:spcBef>
                <a:spcPts val="324"/>
              </a:spcBef>
              <a:spcAft>
                <a:spcPts val="0"/>
              </a:spcAft>
              <a:buSzPts val="1200"/>
              <a:buChar char="◦"/>
              <a:defRPr sz="1200"/>
            </a:lvl2pPr>
            <a:lvl3pPr marL="1371600" lvl="2" indent="-292100" algn="l">
              <a:spcBef>
                <a:spcPts val="350"/>
              </a:spcBef>
              <a:spcAft>
                <a:spcPts val="0"/>
              </a:spcAft>
              <a:buSzPts val="1000"/>
              <a:buChar char="●"/>
              <a:defRPr sz="1000"/>
            </a:lvl3pPr>
            <a:lvl4pPr marL="1828800" lvl="3" indent="-28575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4pPr>
            <a:lvl5pPr marL="2286000" lvl="4" indent="-28575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>
            <a:spLocks noGrp="1"/>
          </p:cNvSpPr>
          <p:nvPr>
            <p:ph type="pic" idx="2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76"/>
              <a:buFont typeface="Noto Sans Symbols"/>
              <a:buNone/>
              <a:defRPr sz="32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R="0" lvl="1" algn="l" rtl="0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sz="23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R="0" lvl="2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●"/>
              <a:defRPr sz="21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R="0" lvl="3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R="0" lvl="4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R="0" lvl="5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■"/>
              <a:defRPr sz="18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R="0" lvl="6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R="0" lvl="7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R="0" lvl="8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0" lvl="1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0" lvl="2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0" lvl="3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0" lvl="4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0" lvl="5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0" lvl="6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0" lvl="7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0" lvl="8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Lucida Sans"/>
              <a:buNone/>
              <a:defRPr sz="3000" b="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/>
          <p:nvPr/>
        </p:nvSpPr>
        <p:spPr>
          <a:xfrm>
            <a:off x="499273" y="5944936"/>
            <a:ext cx="4940624" cy="921076"/>
          </a:xfrm>
          <a:custGeom>
            <a:avLst/>
            <a:gdLst/>
            <a:ahLst/>
            <a:cxnLst/>
            <a:rect l="l" t="t" r="r" b="b"/>
            <a:pathLst>
              <a:path w="7485" h="337" extrusionOk="0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A1B4D2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1" name="Google Shape;81;p12"/>
          <p:cNvSpPr/>
          <p:nvPr/>
        </p:nvSpPr>
        <p:spPr>
          <a:xfrm>
            <a:off x="485717" y="5939011"/>
            <a:ext cx="3690451" cy="933450"/>
          </a:xfrm>
          <a:custGeom>
            <a:avLst/>
            <a:gdLst/>
            <a:ahLst/>
            <a:cxnLst/>
            <a:rect l="l" t="t" r="r" b="b"/>
            <a:pathLst>
              <a:path w="5591" h="588" extrusionOk="0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2" name="Google Shape;82;p12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2">
              <a:alphaModFix amt="50000"/>
            </a:blip>
            <a:tile tx="0" ty="0" sx="50000" sy="50000" flip="none" algn="t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83" name="Google Shape;83;p12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w="12050" cap="flat" cmpd="sng">
            <a:solidFill>
              <a:srgbClr val="98ACCC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4" name="Google Shape;84;p12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285C93"/>
              </a:gs>
              <a:gs pos="72000">
                <a:srgbClr val="5B88C6"/>
              </a:gs>
              <a:gs pos="100000">
                <a:srgbClr val="84A2CE"/>
              </a:gs>
            </a:gsLst>
            <a:lin ang="16200000" scaled="0"/>
          </a:gradFill>
          <a:ln w="9525" cap="rnd" cmpd="sng">
            <a:solidFill>
              <a:srgbClr val="2F567E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5" name="Google Shape;85;p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285C93"/>
              </a:gs>
              <a:gs pos="72000">
                <a:srgbClr val="5B88C6"/>
              </a:gs>
              <a:gs pos="100000">
                <a:srgbClr val="84A2CE"/>
              </a:gs>
            </a:gsLst>
            <a:lin ang="16200000" scaled="0"/>
          </a:gradFill>
          <a:ln w="9525" cap="rnd" cmpd="sng">
            <a:solidFill>
              <a:srgbClr val="2F567E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/>
          <p:nvPr/>
        </p:nvSpPr>
        <p:spPr>
          <a:xfrm>
            <a:off x="499273" y="5944936"/>
            <a:ext cx="4940624" cy="921076"/>
          </a:xfrm>
          <a:custGeom>
            <a:avLst/>
            <a:gdLst/>
            <a:ahLst/>
            <a:cxnLst/>
            <a:rect l="l" t="t" r="r" b="b"/>
            <a:pathLst>
              <a:path w="7485" h="337" extrusionOk="0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A1B4D2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7" name="Google Shape;7;p3"/>
          <p:cNvSpPr/>
          <p:nvPr/>
        </p:nvSpPr>
        <p:spPr>
          <a:xfrm>
            <a:off x="485717" y="5939011"/>
            <a:ext cx="3690451" cy="933450"/>
          </a:xfrm>
          <a:custGeom>
            <a:avLst/>
            <a:gdLst/>
            <a:ahLst/>
            <a:cxnLst/>
            <a:rect l="l" t="t" r="r" b="b"/>
            <a:pathLst>
              <a:path w="5591" h="588" extrusionOk="0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" name="Google Shape;8;p3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13">
              <a:alphaModFix amt="50000"/>
            </a:blip>
            <a:tile tx="0" ty="0" sx="50000" sy="50000" flip="none" algn="t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9" name="Google Shape;9;p3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w="12050" cap="flat" cmpd="sng">
            <a:solidFill>
              <a:srgbClr val="98ACCC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518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  <a:defRPr sz="27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914400" marR="0" lvl="1" indent="-374650" algn="l" rtl="0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sz="23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1371600" marR="0" lvl="2" indent="-361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1828800" marR="0" lvl="3" indent="-3492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2286000" marR="0" lvl="4" indent="-3429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2743200" marR="0" lvl="5" indent="-3429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3200400" marR="0" lvl="6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3657600" marR="0" lvl="7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4114800" marR="0" lvl="8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ndballgegencorona.d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nswergarden.ch/165239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vw-online.org/lehrwesen/schiedsrichter/kinderhandballspielleiter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nswergarden.ch/1652397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vw-online.org/lehrwesen/trainer/kinderhandbal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nswergarden.ch/165240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</a:pPr>
            <a:r>
              <a:rPr lang="de-DE">
                <a:latin typeface="Arial"/>
                <a:ea typeface="Arial"/>
                <a:cs typeface="Arial"/>
                <a:sym typeface="Arial"/>
              </a:rPr>
              <a:t>Vereins Austausch Bezirk Hegau-Bodensee</a:t>
            </a:r>
            <a:endParaRPr/>
          </a:p>
        </p:txBody>
      </p:sp>
      <p:sp>
        <p:nvSpPr>
          <p:cNvPr id="103" name="Google Shape;103;p1"/>
          <p:cNvSpPr txBox="1"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marR="64008" lvl="0" indent="0" algn="r" rtl="0">
              <a:spcBef>
                <a:spcPts val="0"/>
              </a:spcBef>
              <a:spcAft>
                <a:spcPts val="0"/>
              </a:spcAft>
              <a:buSzPts val="1836"/>
              <a:buNone/>
            </a:pPr>
            <a:r>
              <a:rPr lang="de-DE" b="1">
                <a:latin typeface="Arial"/>
                <a:ea typeface="Arial"/>
                <a:cs typeface="Arial"/>
                <a:sym typeface="Arial"/>
              </a:rPr>
              <a:t>Zoom-Meeting</a:t>
            </a:r>
            <a:endParaRPr/>
          </a:p>
          <a:p>
            <a:pPr marL="0" marR="64008" lvl="0" indent="0" algn="r" rtl="0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de-DE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13.01.21</a:t>
            </a:r>
            <a:endParaRPr i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" name="Google Shape;108;p2"/>
          <p:cNvGraphicFramePr/>
          <p:nvPr/>
        </p:nvGraphicFramePr>
        <p:xfrm>
          <a:off x="457200" y="148113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{81B813F6-AD80-48B2-BA3E-CD76A9DFED91}</a:tableStyleId>
              </a:tblPr>
              <a:tblGrid>
                <a:gridCol w="7139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0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600" u="none" strike="noStrike" cap="none"/>
                        <a:t>Thema</a:t>
                      </a:r>
                      <a:endParaRPr sz="160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600"/>
                        <a:t>Dauer</a:t>
                      </a:r>
                      <a:endParaRPr sz="160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600"/>
                        <a:t>Aktuelle Situation – kein Spielbetrieb</a:t>
                      </a:r>
                      <a:endParaRPr sz="160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600"/>
                        <a:t>10</a:t>
                      </a:r>
                      <a:endParaRPr sz="160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Lucida Sans"/>
                        <a:buNone/>
                      </a:pPr>
                      <a:r>
                        <a:rPr lang="de-DE" sz="1600"/>
                        <a:t>Rückblick, was wurde seit dem letzten Vereins Austausch gemacht?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600"/>
                        <a:t>20</a:t>
                      </a:r>
                      <a:endParaRPr sz="160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600"/>
                        <a:t>Vorstellung der Kampagne HandballgegenCorona</a:t>
                      </a:r>
                      <a:endParaRPr sz="160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600"/>
                        <a:t>10</a:t>
                      </a:r>
                      <a:endParaRPr sz="160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600"/>
                        <a:t>Team-Rooms:</a:t>
                      </a:r>
                      <a:endParaRPr/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Lucida Sans"/>
                        <a:buChar char="-"/>
                      </a:pPr>
                      <a:r>
                        <a:rPr lang="de-DE" sz="1600"/>
                        <a:t>Schiedsrichter Akquise und Schiedsrichter Haltung</a:t>
                      </a:r>
                      <a:endParaRPr/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Lucida Sans"/>
                        <a:buChar char="-"/>
                      </a:pPr>
                      <a:r>
                        <a:rPr lang="de-DE" sz="1600"/>
                        <a:t>Austausch über Vereinsübergreifendes Training</a:t>
                      </a:r>
                      <a:endParaRPr/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Lucida Sans"/>
                        <a:buChar char="-"/>
                      </a:pPr>
                      <a:r>
                        <a:rPr lang="de-DE" sz="1600"/>
                        <a:t>Austausch über bestehende Vereinsübergreifende Sponsoring Konzepte</a:t>
                      </a:r>
                      <a:endParaRPr sz="160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600"/>
                        <a:t>30</a:t>
                      </a:r>
                      <a:endParaRPr sz="160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600"/>
                        <a:t>Vorstellung der Ergebnisse</a:t>
                      </a:r>
                      <a:endParaRPr sz="160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600"/>
                        <a:t>30</a:t>
                      </a:r>
                      <a:endParaRPr sz="160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600"/>
                        <a:t>Festhalten der Aktionen und Ziele</a:t>
                      </a:r>
                      <a:endParaRPr sz="160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600"/>
                        <a:t>20</a:t>
                      </a:r>
                      <a:endParaRPr sz="160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600"/>
                        <a:t>Fazit</a:t>
                      </a:r>
                      <a:endParaRPr sz="160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600"/>
                        <a:t>10</a:t>
                      </a:r>
                      <a:endParaRPr sz="160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9" name="Google Shape;109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de-DE"/>
              <a:t>Agenda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ababce45c2_0_0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de-DE" u="sng">
                <a:solidFill>
                  <a:schemeClr val="hlink"/>
                </a:solidFill>
                <a:hlinkClick r:id="rId3"/>
              </a:rPr>
              <a:t>https://www.handballgegencorona.de/</a:t>
            </a:r>
            <a:endParaRPr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gababce45c2_0_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HandballgegenCorona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ababce45c2_0_6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de-DE" u="sng">
                <a:solidFill>
                  <a:schemeClr val="hlink"/>
                </a:solidFill>
                <a:hlinkClick r:id="rId3"/>
              </a:rPr>
              <a:t>https://answergarden.ch/1652394</a:t>
            </a:r>
            <a:endParaRPr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de-DE" u="sng">
                <a:solidFill>
                  <a:schemeClr val="hlink"/>
                </a:solidFill>
                <a:hlinkClick r:id="rId4"/>
              </a:rPr>
              <a:t>https://www.hvw-online.org/lehrwesen/schiedsrichter/kinderhandballspielleiter</a:t>
            </a:r>
            <a:endParaRPr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gababce45c2_0_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100"/>
              <a:t>Teamroom: Schiedsrichter Akquise und Schiedsrichter Haltung</a:t>
            </a:r>
            <a:endParaRPr sz="3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b600344066_0_0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b600344066_0_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100"/>
              <a:t>Teamroom: Schiedsrichter Akquise und Schiedsrichter Haltung</a:t>
            </a:r>
            <a:endParaRPr sz="3100"/>
          </a:p>
        </p:txBody>
      </p:sp>
      <p:pic>
        <p:nvPicPr>
          <p:cNvPr id="128" name="Google Shape;128;gb600344066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996108"/>
            <a:ext cx="9144000" cy="48657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b615f580b3_0_0"/>
          <p:cNvSpPr txBox="1">
            <a:spLocks noGrp="1"/>
          </p:cNvSpPr>
          <p:nvPr>
            <p:ph type="body" idx="1"/>
          </p:nvPr>
        </p:nvSpPr>
        <p:spPr>
          <a:xfrm>
            <a:off x="457200" y="1481325"/>
            <a:ext cx="84801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73050" algn="l" rtl="0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de-DE" sz="1400"/>
              <a:t>patenschaft im verein</a:t>
            </a:r>
            <a:endParaRPr sz="1400"/>
          </a:p>
          <a:p>
            <a:pPr marL="457200" lvl="0" indent="-273050" algn="l" rtl="0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de-DE" sz="1400" b="1"/>
              <a:t>vortrag von profischiri an jugendliche -&gt;</a:t>
            </a:r>
            <a:r>
              <a:rPr lang="de-DE" sz="1200" b="1"/>
              <a:t> </a:t>
            </a:r>
            <a:r>
              <a:rPr lang="de-DE" sz="1100" b="1"/>
              <a:t>Prio, Franz bitte Feedback zur Vorgehensweise  </a:t>
            </a:r>
            <a:endParaRPr sz="1100" b="1"/>
          </a:p>
          <a:p>
            <a:pPr marL="457200" lvl="0" indent="-273050" algn="l" rtl="0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de-DE" sz="1400" b="1"/>
              <a:t>jugendliche schiris mehr schützen -&gt; </a:t>
            </a:r>
            <a:r>
              <a:rPr lang="de-DE" sz="1100" b="1"/>
              <a:t>Prio, Franz bitte Feedback zur Vorgehensweise  </a:t>
            </a:r>
            <a:endParaRPr sz="1400" b="1"/>
          </a:p>
          <a:p>
            <a:pPr marL="457200" lvl="0" indent="-273050" algn="l" rtl="0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de-DE" sz="1400"/>
              <a:t>nicht nur jugendliche ansprechen</a:t>
            </a:r>
            <a:endParaRPr sz="1400"/>
          </a:p>
          <a:p>
            <a:pPr marL="457200" lvl="0" indent="-273050" algn="l" rtl="0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de-DE" sz="1400"/>
              <a:t>mehr wertschätzung zeigen</a:t>
            </a:r>
            <a:endParaRPr sz="1400"/>
          </a:p>
          <a:p>
            <a:pPr marL="457200" lvl="0" indent="-273050" algn="l" rtl="0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de-DE" sz="1400"/>
              <a:t>ansprechpartner für sr im eigenen verei</a:t>
            </a:r>
            <a:endParaRPr sz="1400"/>
          </a:p>
          <a:p>
            <a:pPr marL="457200" lvl="0" indent="-273050" algn="l" rtl="0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de-DE" sz="1400" b="1"/>
              <a:t>vortrag ehemalige r höherklassiger sr -&gt;</a:t>
            </a:r>
            <a:r>
              <a:rPr lang="de-DE" sz="1100" b="1"/>
              <a:t>Prio, Franz bitte Feedback zur Vorgehensweise  </a:t>
            </a:r>
            <a:endParaRPr sz="1400" b="1"/>
          </a:p>
          <a:p>
            <a:pPr marL="457200" lvl="0" indent="-273050" algn="l" rtl="0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de-DE" sz="1400"/>
              <a:t>zusätzliche benefits durch vereine</a:t>
            </a:r>
            <a:endParaRPr sz="1400"/>
          </a:p>
          <a:p>
            <a:pPr marL="457200" lvl="0" indent="-273050" algn="l" rtl="0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de-DE" sz="1400"/>
              <a:t>steigerung der bezahlung nach staffelung</a:t>
            </a:r>
            <a:endParaRPr sz="1400"/>
          </a:p>
          <a:p>
            <a:pPr marL="457200" lvl="0" indent="-273050" algn="l" rtl="0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de-DE" sz="1400"/>
              <a:t>schiritraining 1x pro monat im verein</a:t>
            </a:r>
            <a:endParaRPr sz="1400"/>
          </a:p>
          <a:p>
            <a:pPr marL="457200" lvl="0" indent="-273050" algn="l" rtl="0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de-DE" sz="1400"/>
              <a:t>mehr digitale schiri abende</a:t>
            </a:r>
            <a:endParaRPr sz="1400"/>
          </a:p>
          <a:p>
            <a:pPr marL="457200" lvl="0" indent="-273050" algn="l" rtl="0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de-DE" sz="1400"/>
              <a:t>teilnahme an feiern der vereine</a:t>
            </a:r>
            <a:endParaRPr sz="1400"/>
          </a:p>
          <a:p>
            <a:pPr marL="457200" lvl="0" indent="-273050" algn="l" rtl="0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de-DE" sz="1400"/>
              <a:t>gem. wettbewerb zwischen den vereinen</a:t>
            </a:r>
            <a:endParaRPr sz="1400"/>
          </a:p>
          <a:p>
            <a:pPr marL="457200" lvl="0" indent="-273050" algn="l" rtl="0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de-DE" sz="1400"/>
              <a:t>umgang spieler/sr/trainer</a:t>
            </a:r>
            <a:endParaRPr sz="1400"/>
          </a:p>
          <a:p>
            <a:pPr marL="457200" lvl="0" indent="-273050" algn="l" rtl="0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de-DE" sz="1400"/>
              <a:t>vereinsinterne vorstellung des themas</a:t>
            </a:r>
            <a:endParaRPr sz="1400"/>
          </a:p>
          <a:p>
            <a:pPr marL="457200" lvl="0" indent="-273050" algn="l" rtl="0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de-DE" sz="1400" b="1"/>
              <a:t>beleidigungen in der halle zuschauer -&gt; </a:t>
            </a:r>
            <a:r>
              <a:rPr lang="de-DE" sz="1100" b="1"/>
              <a:t>Prio, Franz bitte Feedback zur Vorgehensweise  </a:t>
            </a:r>
            <a:endParaRPr sz="1400" b="1"/>
          </a:p>
          <a:p>
            <a:pPr marL="457200" lvl="0" indent="-273050" algn="l" rtl="0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de-DE" sz="1400"/>
              <a:t>lukrativität - bezahlung ?</a:t>
            </a:r>
            <a:endParaRPr sz="1400"/>
          </a:p>
          <a:p>
            <a:pPr marL="457200" lvl="0" indent="-273050" algn="l" rtl="0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de-DE" sz="1400"/>
              <a:t>handballquiz für die kinder -</a:t>
            </a:r>
            <a:r>
              <a:rPr lang="de-DE" sz="1200"/>
              <a:t>&gt; </a:t>
            </a:r>
            <a:r>
              <a:rPr lang="de-DE" sz="1200" b="1"/>
              <a:t>Alfred, kann man die Lehrvideos allen zur VErfügung stellen?</a:t>
            </a:r>
            <a:endParaRPr sz="1200"/>
          </a:p>
          <a:p>
            <a:pPr marL="457200" lvl="0" indent="-273050" algn="l" rtl="0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de-DE" sz="1400"/>
              <a:t>wie generieren wir sr?</a:t>
            </a:r>
            <a:endParaRPr sz="1400"/>
          </a:p>
          <a:p>
            <a:pPr marL="457200" lvl="0" indent="-273050" algn="l" rtl="0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de-DE" sz="1400"/>
              <a:t>kinderhandballspielleiter -&gt; handball bw</a:t>
            </a:r>
            <a:endParaRPr sz="1400"/>
          </a:p>
          <a:p>
            <a:pPr marL="457200" lvl="0" indent="-273050" algn="l" rtl="0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endParaRPr sz="1400"/>
          </a:p>
        </p:txBody>
      </p:sp>
      <p:sp>
        <p:nvSpPr>
          <p:cNvPr id="134" name="Google Shape;134;gb615f580b3_0_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-DE" sz="3100"/>
              <a:t>Teamroom: Schiedsrichter Akquise und Schiedsrichter Haltung</a:t>
            </a:r>
            <a:endParaRPr sz="3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ababce45c2_0_12"/>
          <p:cNvSpPr txBox="1">
            <a:spLocks noGrp="1"/>
          </p:cNvSpPr>
          <p:nvPr>
            <p:ph type="body" idx="1"/>
          </p:nvPr>
        </p:nvSpPr>
        <p:spPr>
          <a:xfrm>
            <a:off x="577050" y="1417653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de-DE" u="sng">
                <a:solidFill>
                  <a:schemeClr val="hlink"/>
                </a:solidFill>
                <a:hlinkClick r:id="rId3"/>
              </a:rPr>
              <a:t>https://answergarden.ch/1652397</a:t>
            </a:r>
            <a:endParaRPr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de-DE" u="sng">
                <a:solidFill>
                  <a:schemeClr val="hlink"/>
                </a:solidFill>
                <a:hlinkClick r:id="rId4"/>
              </a:rPr>
              <a:t>https://www.hvw-online.org/lehrwesen/trainer/kinderhandball</a:t>
            </a:r>
            <a:endParaRPr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gababce45c2_0_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/>
              <a:t>Teamroom: Vereinsübergreifende/s Aktivitäten und Training</a:t>
            </a:r>
            <a:endParaRPr sz="3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ababce45c2_0_18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de-DE" u="sng">
                <a:solidFill>
                  <a:schemeClr val="hlink"/>
                </a:solidFill>
                <a:hlinkClick r:id="rId3"/>
              </a:rPr>
              <a:t>https://answergarden.ch/1652401</a:t>
            </a:r>
            <a:endParaRPr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gababce45c2_0_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Teamroom: Sponsoring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imos">
  <a:themeElements>
    <a:clrScheme name="Benutzerdefiniert 3">
      <a:dk1>
        <a:srgbClr val="000000"/>
      </a:dk1>
      <a:lt1>
        <a:srgbClr val="FFFFFF"/>
      </a:lt1>
      <a:dk2>
        <a:srgbClr val="548DD4"/>
      </a:dk2>
      <a:lt2>
        <a:srgbClr val="EEECE1"/>
      </a:lt2>
      <a:accent1>
        <a:srgbClr val="4176AE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286</Words>
  <Application>Microsoft Office PowerPoint</Application>
  <PresentationFormat>Bildschirmpräsentation (4:3)</PresentationFormat>
  <Paragraphs>55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Lucida Sans</vt:lpstr>
      <vt:lpstr>Noto Sans Symbols</vt:lpstr>
      <vt:lpstr>Verdana</vt:lpstr>
      <vt:lpstr>Deimos</vt:lpstr>
      <vt:lpstr>Vereins Austausch Bezirk Hegau-Bodensee</vt:lpstr>
      <vt:lpstr>Agenda</vt:lpstr>
      <vt:lpstr>HandballgegenCorona</vt:lpstr>
      <vt:lpstr>Teamroom: Schiedsrichter Akquise und Schiedsrichter Haltung</vt:lpstr>
      <vt:lpstr>Teamroom: Schiedsrichter Akquise und Schiedsrichter Haltung</vt:lpstr>
      <vt:lpstr>Teamroom: Schiedsrichter Akquise und Schiedsrichter Haltung </vt:lpstr>
      <vt:lpstr>Teamroom: Vereinsübergreifende/s Aktivitäten und Training</vt:lpstr>
      <vt:lpstr>Teamroom: Sponsoring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Vereins Austausch Bezirk Hegau-Bodensee</dc:title>
  <dc:creator>Kathrin &amp; Sebastian</dc:creator>
  <cp:lastModifiedBy>Kalchthaler, Jens [BW]</cp:lastModifiedBy>
  <cp:revision>1</cp:revision>
  <dcterms:created xsi:type="dcterms:W3CDTF">2020-09-24T15:50:59Z</dcterms:created>
  <dcterms:modified xsi:type="dcterms:W3CDTF">2021-01-14T12:23:00Z</dcterms:modified>
</cp:coreProperties>
</file>